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4660"/>
  </p:normalViewPr>
  <p:slideViewPr>
    <p:cSldViewPr>
      <p:cViewPr varScale="1">
        <p:scale>
          <a:sx n="88" d="100"/>
          <a:sy n="88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5E6B-BB46-4A02-B323-6DF9CD47FBE4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9EA-0B80-41C4-B25D-B19AB0EB2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5E6B-BB46-4A02-B323-6DF9CD47FBE4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9EA-0B80-41C4-B25D-B19AB0EB2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5E6B-BB46-4A02-B323-6DF9CD47FBE4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9EA-0B80-41C4-B25D-B19AB0EB2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5E6B-BB46-4A02-B323-6DF9CD47FBE4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9EA-0B80-41C4-B25D-B19AB0EB2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5E6B-BB46-4A02-B323-6DF9CD47FBE4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9EA-0B80-41C4-B25D-B19AB0EB2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5E6B-BB46-4A02-B323-6DF9CD47FBE4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9EA-0B80-41C4-B25D-B19AB0EB2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5E6B-BB46-4A02-B323-6DF9CD47FBE4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9EA-0B80-41C4-B25D-B19AB0EB2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5E6B-BB46-4A02-B323-6DF9CD47FBE4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9EA-0B80-41C4-B25D-B19AB0EB2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5E6B-BB46-4A02-B323-6DF9CD47FBE4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9EA-0B80-41C4-B25D-B19AB0EB2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5E6B-BB46-4A02-B323-6DF9CD47FBE4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9EA-0B80-41C4-B25D-B19AB0EB2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5E6B-BB46-4A02-B323-6DF9CD47FBE4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99EA-0B80-41C4-B25D-B19AB0EB2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5E6B-BB46-4A02-B323-6DF9CD47FBE4}" type="datetimeFigureOut">
              <a:rPr lang="fr-FR" smtClean="0"/>
              <a:pPr/>
              <a:t>05/04/2011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C99EA-0B80-41C4-B25D-B19AB0EB2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/>
          <p:cNvPicPr>
            <a:picLocks noChangeAspect="1"/>
          </p:cNvPicPr>
          <p:nvPr/>
        </p:nvPicPr>
        <p:blipFill>
          <a:blip r:embed="rId2" cstate="print"/>
          <a:srcRect l="22730"/>
          <a:stretch>
            <a:fillRect/>
          </a:stretch>
        </p:blipFill>
        <p:spPr bwMode="auto">
          <a:xfrm>
            <a:off x="0" y="2996952"/>
            <a:ext cx="1852936" cy="178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1"/>
          <p:cNvPicPr>
            <a:picLocks noChangeAspect="1"/>
          </p:cNvPicPr>
          <p:nvPr/>
        </p:nvPicPr>
        <p:blipFill>
          <a:blip r:embed="rId3" cstate="print"/>
          <a:srcRect l="1932"/>
          <a:stretch>
            <a:fillRect/>
          </a:stretch>
        </p:blipFill>
        <p:spPr bwMode="auto">
          <a:xfrm>
            <a:off x="0" y="476672"/>
            <a:ext cx="1853480" cy="252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rme libre 4"/>
          <p:cNvSpPr>
            <a:spLocks/>
          </p:cNvSpPr>
          <p:nvPr/>
        </p:nvSpPr>
        <p:spPr bwMode="auto">
          <a:xfrm>
            <a:off x="0" y="-26988"/>
            <a:ext cx="9144000" cy="647701"/>
          </a:xfrm>
          <a:custGeom>
            <a:avLst/>
            <a:gdLst>
              <a:gd name="T0" fmla="*/ 2147483647 w 2448"/>
              <a:gd name="T1" fmla="*/ 0 h 650"/>
              <a:gd name="T2" fmla="*/ 2147483647 w 2448"/>
              <a:gd name="T3" fmla="*/ 2147483647 h 650"/>
              <a:gd name="T4" fmla="*/ 2147483647 w 2448"/>
              <a:gd name="T5" fmla="*/ 2147483647 h 650"/>
              <a:gd name="T6" fmla="*/ 0 w 2448"/>
              <a:gd name="T7" fmla="*/ 2147483647 h 650"/>
              <a:gd name="T8" fmla="*/ 0 w 2448"/>
              <a:gd name="T9" fmla="*/ 0 h 650"/>
              <a:gd name="T10" fmla="*/ 0 w 2448"/>
              <a:gd name="T11" fmla="*/ 2147483647 h 650"/>
              <a:gd name="T12" fmla="*/ 2147483647 w 2448"/>
              <a:gd name="T13" fmla="*/ 2147483647 h 650"/>
              <a:gd name="T14" fmla="*/ 2147483647 w 2448"/>
              <a:gd name="T15" fmla="*/ 0 h 650"/>
              <a:gd name="T16" fmla="*/ 0 w 2448"/>
              <a:gd name="T17" fmla="*/ 0 h 65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2448"/>
              <a:gd name="T28" fmla="*/ 0 h 650"/>
              <a:gd name="T29" fmla="*/ 2448 w 2448"/>
              <a:gd name="T30" fmla="*/ 650 h 6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8" h="650">
                <a:moveTo>
                  <a:pt x="0" y="0"/>
                </a:moveTo>
                <a:cubicBezTo>
                  <a:pt x="0" y="650"/>
                  <a:pt x="0" y="650"/>
                  <a:pt x="0" y="650"/>
                </a:cubicBezTo>
                <a:cubicBezTo>
                  <a:pt x="914" y="423"/>
                  <a:pt x="1786" y="414"/>
                  <a:pt x="2448" y="466"/>
                </a:cubicBezTo>
                <a:cubicBezTo>
                  <a:pt x="2448" y="0"/>
                  <a:pt x="2448" y="0"/>
                  <a:pt x="244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98A8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48680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Z:\Commun nouveau\DERVENN TRAVAUX\Chantiers\Archives réalisés\Belz\4Chemins\IMG_1040.jpg"/>
          <p:cNvPicPr>
            <a:picLocks noChangeAspect="1" noChangeArrowheads="1"/>
          </p:cNvPicPr>
          <p:nvPr/>
        </p:nvPicPr>
        <p:blipFill>
          <a:blip r:embed="rId5" cstate="print"/>
          <a:srcRect l="30822"/>
          <a:stretch>
            <a:fillRect/>
          </a:stretch>
        </p:blipFill>
        <p:spPr bwMode="auto">
          <a:xfrm>
            <a:off x="0" y="4725144"/>
            <a:ext cx="1859699" cy="2016224"/>
          </a:xfrm>
          <a:prstGeom prst="rect">
            <a:avLst/>
          </a:prstGeom>
          <a:noFill/>
        </p:spPr>
      </p:pic>
      <p:sp>
        <p:nvSpPr>
          <p:cNvPr id="8" name="Forme libre 5"/>
          <p:cNvSpPr>
            <a:spLocks/>
          </p:cNvSpPr>
          <p:nvPr/>
        </p:nvSpPr>
        <p:spPr bwMode="auto">
          <a:xfrm flipH="1" flipV="1">
            <a:off x="0" y="6424613"/>
            <a:ext cx="9144000" cy="500062"/>
          </a:xfrm>
          <a:custGeom>
            <a:avLst/>
            <a:gdLst>
              <a:gd name="T0" fmla="*/ 2147483647 w 2448"/>
              <a:gd name="T1" fmla="*/ 0 h 650"/>
              <a:gd name="T2" fmla="*/ 2147483647 w 2448"/>
              <a:gd name="T3" fmla="*/ 2147483647 h 650"/>
              <a:gd name="T4" fmla="*/ 2147483647 w 2448"/>
              <a:gd name="T5" fmla="*/ 2147483647 h 650"/>
              <a:gd name="T6" fmla="*/ 0 w 2448"/>
              <a:gd name="T7" fmla="*/ 2147483647 h 650"/>
              <a:gd name="T8" fmla="*/ 0 w 2448"/>
              <a:gd name="T9" fmla="*/ 0 h 650"/>
              <a:gd name="T10" fmla="*/ 0 w 2448"/>
              <a:gd name="T11" fmla="*/ 2147483647 h 650"/>
              <a:gd name="T12" fmla="*/ 2147483647 w 2448"/>
              <a:gd name="T13" fmla="*/ 2147483647 h 650"/>
              <a:gd name="T14" fmla="*/ 2147483647 w 2448"/>
              <a:gd name="T15" fmla="*/ 0 h 650"/>
              <a:gd name="T16" fmla="*/ 0 w 2448"/>
              <a:gd name="T17" fmla="*/ 0 h 65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2448"/>
              <a:gd name="T28" fmla="*/ 0 h 650"/>
              <a:gd name="T29" fmla="*/ 2448 w 2448"/>
              <a:gd name="T30" fmla="*/ 650 h 6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8" h="650">
                <a:moveTo>
                  <a:pt x="0" y="0"/>
                </a:moveTo>
                <a:cubicBezTo>
                  <a:pt x="0" y="650"/>
                  <a:pt x="0" y="650"/>
                  <a:pt x="0" y="650"/>
                </a:cubicBezTo>
                <a:cubicBezTo>
                  <a:pt x="914" y="423"/>
                  <a:pt x="1786" y="414"/>
                  <a:pt x="2448" y="466"/>
                </a:cubicBezTo>
                <a:cubicBezTo>
                  <a:pt x="2448" y="0"/>
                  <a:pt x="2448" y="0"/>
                  <a:pt x="244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98A8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35496" y="2996952"/>
            <a:ext cx="1835696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496" y="4725144"/>
            <a:ext cx="1907704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rme libre 15"/>
          <p:cNvSpPr/>
          <p:nvPr/>
        </p:nvSpPr>
        <p:spPr>
          <a:xfrm>
            <a:off x="2123728" y="692150"/>
            <a:ext cx="7001222" cy="535749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fr-FR" sz="2400" u="sng" dirty="0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Formation CNFPT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fr-FR" sz="2400" u="sng" dirty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fr-FR" sz="2400" b="1" dirty="0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Session des 6, 7 et 8 avril 2011</a:t>
            </a:r>
            <a:endParaRPr lang="fr-FR" sz="2400" b="1" dirty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fr-FR" sz="3000" dirty="0">
                <a:solidFill>
                  <a:srgbClr val="00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/>
                <a:ea typeface="Arial" pitchFamily="2"/>
                <a:cs typeface="Arial" pitchFamily="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fr-FR" sz="2000" dirty="0">
                <a:solidFill>
                  <a:srgbClr val="336600"/>
                </a:solidFill>
                <a:latin typeface="Gill Sans MT" pitchFamily="34" charset="0"/>
                <a:ea typeface="Arial Unicode MS" pitchFamily="2"/>
                <a:cs typeface="Arial Unicode MS" pitchFamily="2"/>
              </a:rPr>
              <a:t>	</a:t>
            </a:r>
            <a:r>
              <a:rPr lang="fr-FR" sz="4000" dirty="0" smtClean="0">
                <a:solidFill>
                  <a:srgbClr val="004A4A"/>
                </a:solidFill>
                <a:latin typeface="Gill Sans MT" pitchFamily="34" charset="0"/>
                <a:ea typeface="Arial Unicode MS" pitchFamily="2"/>
                <a:cs typeface="Arial Unicode MS" pitchFamily="2"/>
              </a:rPr>
              <a:t>Chantiers Espaces Naturels,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fr-FR" sz="4000" dirty="0" smtClean="0">
                <a:solidFill>
                  <a:srgbClr val="004A4A"/>
                </a:solidFill>
                <a:latin typeface="Gill Sans MT" pitchFamily="34" charset="0"/>
                <a:ea typeface="Arial Unicode MS" pitchFamily="2"/>
                <a:cs typeface="Arial Unicode MS" pitchFamily="2"/>
              </a:rPr>
              <a:t>Espaces de Nature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endParaRPr lang="fr-FR" sz="4000" dirty="0">
              <a:solidFill>
                <a:srgbClr val="004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  <a:ea typeface="Arial Unicode MS" pitchFamily="2"/>
              <a:cs typeface="Arial Unicode M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fr-FR" sz="1500" dirty="0" smtClean="0">
              <a:solidFill>
                <a:srgbClr val="336600"/>
              </a:solidFill>
              <a:effectLst>
                <a:outerShdw dist="17961" dir="2700000">
                  <a:scrgbClr r="0" g="0" b="0"/>
                </a:outerShdw>
              </a:effectLst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fr-FR" sz="1500" dirty="0">
              <a:solidFill>
                <a:srgbClr val="336600"/>
              </a:solidFill>
              <a:effectLst>
                <a:outerShdw dist="17961" dir="2700000">
                  <a:scrgbClr r="0" g="0" b="0"/>
                </a:outerShdw>
              </a:effectLst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fr-FR" sz="3000" dirty="0">
              <a:solidFill>
                <a:srgbClr val="336600"/>
              </a:solidFill>
              <a:effectLst>
                <a:outerShdw dist="17961" dir="2700000">
                  <a:scrgbClr r="0" g="0" b="0"/>
                </a:outerShdw>
              </a:effectLst>
              <a:latin typeface="Gill Sans MT" pitchFamily="34"/>
              <a:ea typeface="Arial" pitchFamily="2"/>
              <a:cs typeface="Arial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fr-FR" sz="3000" dirty="0">
                <a:solidFill>
                  <a:srgbClr val="336600"/>
                </a:solidFill>
                <a:latin typeface="Gill Sans MT" pitchFamily="34"/>
                <a:ea typeface="Arial" pitchFamily="2"/>
                <a:cs typeface="Arial" pitchFamily="2"/>
              </a:rPr>
              <a:t>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fr-FR" sz="3000" dirty="0">
              <a:solidFill>
                <a:srgbClr val="336600"/>
              </a:solidFill>
              <a:latin typeface="Gill Sans MT" pitchFamily="34"/>
              <a:ea typeface="Arial" pitchFamily="2"/>
              <a:cs typeface="Arial" pitchFamily="2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139952" y="5157192"/>
            <a:ext cx="4824536" cy="1152128"/>
          </a:xfrm>
          <a:prstGeom prst="roundRect">
            <a:avLst>
              <a:gd name="adj" fmla="val 1274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pic>
        <p:nvPicPr>
          <p:cNvPr id="23" name="Imag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229200"/>
            <a:ext cx="1170809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3869" y="5445224"/>
            <a:ext cx="134660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2959" y="5451125"/>
            <a:ext cx="1533337" cy="71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2730" r="24742"/>
          <a:stretch>
            <a:fillRect/>
          </a:stretch>
        </p:blipFill>
        <p:spPr bwMode="auto">
          <a:xfrm>
            <a:off x="0" y="2996952"/>
            <a:ext cx="1259632" cy="178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 l="1932" r="31421"/>
          <a:stretch>
            <a:fillRect/>
          </a:stretch>
        </p:blipFill>
        <p:spPr bwMode="auto">
          <a:xfrm>
            <a:off x="0" y="476672"/>
            <a:ext cx="1259632" cy="252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rme libre 5"/>
          <p:cNvSpPr/>
          <p:nvPr/>
        </p:nvSpPr>
        <p:spPr>
          <a:xfrm>
            <a:off x="1835696" y="630690"/>
            <a:ext cx="7000875" cy="61884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fr-FR" sz="2600" u="sng" dirty="0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Présentation de la formation</a:t>
            </a:r>
            <a:endParaRPr lang="fr-FR" sz="2600" b="1" dirty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fr-FR" sz="3000" dirty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fr-FR" sz="2000" dirty="0">
                <a:solidFill>
                  <a:srgbClr val="336600"/>
                </a:solidFill>
                <a:latin typeface="Gill Sans MT" pitchFamily="34"/>
                <a:ea typeface="Arial Unicode MS" pitchFamily="2"/>
                <a:cs typeface="Arial Unicode MS" pitchFamily="2"/>
              </a:rPr>
              <a:t>	</a:t>
            </a:r>
            <a:r>
              <a:rPr lang="fr-FR" sz="2000" i="1" dirty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Objectifs</a:t>
            </a:r>
            <a:r>
              <a:rPr lang="fr-FR" sz="2000" dirty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endParaRPr lang="fr-FR" sz="2000" dirty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fr-FR" sz="2000" dirty="0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- Maîtriser </a:t>
            </a:r>
            <a:r>
              <a:rPr lang="fr-FR" sz="2000" dirty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la conception d’un projet de chantier « nature 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fr-FR" sz="2000" dirty="0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 Intégrer </a:t>
            </a:r>
            <a:r>
              <a:rPr lang="fr-FR" sz="2000" dirty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les spécificités « espaces naturels » dans les </a:t>
            </a:r>
            <a:r>
              <a:rPr lang="fr-FR" sz="2000" dirty="0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stratégies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endParaRPr lang="fr-FR" sz="2000" dirty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fr-FR" sz="2000" i="1" dirty="0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Déroulement </a:t>
            </a:r>
            <a:r>
              <a:rPr lang="fr-FR" sz="2000" dirty="0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:</a:t>
            </a:r>
            <a:endParaRPr lang="fr-FR" sz="2000" dirty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endParaRPr lang="fr-FR" sz="2000" dirty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fr-FR" sz="2000" dirty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 </a:t>
            </a:r>
            <a:r>
              <a:rPr lang="fr-FR" sz="2000" dirty="0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3 journées dont 1 matinée sur le terrain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endParaRPr lang="fr-FR" sz="2000" dirty="0" smtClean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fr-FR" sz="2000" dirty="0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 </a:t>
            </a:r>
            <a:endParaRPr lang="fr-FR" sz="2000" dirty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endParaRPr lang="fr-FR" sz="2000" dirty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fr-FR" sz="1500" dirty="0" smtClean="0">
              <a:solidFill>
                <a:srgbClr val="336600"/>
              </a:solidFill>
              <a:effectLst>
                <a:outerShdw dist="17961" dir="2700000">
                  <a:scrgbClr r="0" g="0" b="0"/>
                </a:outerShdw>
              </a:effectLst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fr-FR" sz="1500" dirty="0">
              <a:solidFill>
                <a:srgbClr val="336600"/>
              </a:solidFill>
              <a:effectLst>
                <a:outerShdw dist="17961" dir="2700000">
                  <a:scrgbClr r="0" g="0" b="0"/>
                </a:outerShdw>
              </a:effectLst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fr-FR" sz="3000" dirty="0">
              <a:solidFill>
                <a:srgbClr val="336600"/>
              </a:solidFill>
              <a:effectLst>
                <a:outerShdw dist="17961" dir="2700000">
                  <a:scrgbClr r="0" g="0" b="0"/>
                </a:outerShdw>
              </a:effectLst>
              <a:latin typeface="Gill Sans MT" pitchFamily="34"/>
              <a:ea typeface="Arial" pitchFamily="2"/>
              <a:cs typeface="Arial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fr-FR" sz="3000" dirty="0">
                <a:solidFill>
                  <a:srgbClr val="336600"/>
                </a:solidFill>
                <a:latin typeface="Gill Sans MT" pitchFamily="34"/>
                <a:ea typeface="Arial" pitchFamily="2"/>
                <a:cs typeface="Arial" pitchFamily="2"/>
              </a:rPr>
              <a:t>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fr-FR" sz="3000" dirty="0">
              <a:solidFill>
                <a:srgbClr val="336600"/>
              </a:solidFill>
              <a:latin typeface="Gill Sans MT" pitchFamily="34"/>
              <a:ea typeface="Arial" pitchFamily="2"/>
              <a:cs typeface="Arial" pitchFamily="2"/>
            </a:endParaRPr>
          </a:p>
        </p:txBody>
      </p:sp>
      <p:sp>
        <p:nvSpPr>
          <p:cNvPr id="7" name="Forme libre 4"/>
          <p:cNvSpPr>
            <a:spLocks/>
          </p:cNvSpPr>
          <p:nvPr/>
        </p:nvSpPr>
        <p:spPr bwMode="auto">
          <a:xfrm>
            <a:off x="0" y="-26988"/>
            <a:ext cx="9144000" cy="647701"/>
          </a:xfrm>
          <a:custGeom>
            <a:avLst/>
            <a:gdLst>
              <a:gd name="T0" fmla="*/ 2147483647 w 2448"/>
              <a:gd name="T1" fmla="*/ 0 h 650"/>
              <a:gd name="T2" fmla="*/ 2147483647 w 2448"/>
              <a:gd name="T3" fmla="*/ 2147483647 h 650"/>
              <a:gd name="T4" fmla="*/ 2147483647 w 2448"/>
              <a:gd name="T5" fmla="*/ 2147483647 h 650"/>
              <a:gd name="T6" fmla="*/ 0 w 2448"/>
              <a:gd name="T7" fmla="*/ 2147483647 h 650"/>
              <a:gd name="T8" fmla="*/ 0 w 2448"/>
              <a:gd name="T9" fmla="*/ 0 h 650"/>
              <a:gd name="T10" fmla="*/ 0 w 2448"/>
              <a:gd name="T11" fmla="*/ 2147483647 h 650"/>
              <a:gd name="T12" fmla="*/ 2147483647 w 2448"/>
              <a:gd name="T13" fmla="*/ 2147483647 h 650"/>
              <a:gd name="T14" fmla="*/ 2147483647 w 2448"/>
              <a:gd name="T15" fmla="*/ 0 h 650"/>
              <a:gd name="T16" fmla="*/ 0 w 2448"/>
              <a:gd name="T17" fmla="*/ 0 h 65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2448"/>
              <a:gd name="T28" fmla="*/ 0 h 650"/>
              <a:gd name="T29" fmla="*/ 2448 w 2448"/>
              <a:gd name="T30" fmla="*/ 650 h 6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8" h="650">
                <a:moveTo>
                  <a:pt x="0" y="0"/>
                </a:moveTo>
                <a:cubicBezTo>
                  <a:pt x="0" y="650"/>
                  <a:pt x="0" y="650"/>
                  <a:pt x="0" y="650"/>
                </a:cubicBezTo>
                <a:cubicBezTo>
                  <a:pt x="914" y="423"/>
                  <a:pt x="1786" y="414"/>
                  <a:pt x="2448" y="466"/>
                </a:cubicBezTo>
                <a:cubicBezTo>
                  <a:pt x="2448" y="0"/>
                  <a:pt x="2448" y="0"/>
                  <a:pt x="244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98A8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r-FR" dirty="0" smtClean="0">
              <a:solidFill>
                <a:srgbClr val="004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  <a:ea typeface="Arial Unicode MS" pitchFamily="2"/>
              <a:cs typeface="Arial Unicode MS" pitchFamily="2"/>
            </a:endParaRPr>
          </a:p>
          <a:p>
            <a:endParaRPr lang="fr-FR" dirty="0"/>
          </a:p>
        </p:txBody>
      </p:sp>
      <p:pic>
        <p:nvPicPr>
          <p:cNvPr id="1028" name="Picture 4" descr="Z:\Commun nouveau\DERVENN TRAVAUX\Chantiers\Archives réalisés\Belz\4Chemins\IMG_1040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0893" r="892"/>
          <a:stretch>
            <a:fillRect/>
          </a:stretch>
        </p:blipFill>
        <p:spPr bwMode="auto">
          <a:xfrm>
            <a:off x="-36512" y="4725144"/>
            <a:ext cx="1296144" cy="2016224"/>
          </a:xfrm>
          <a:prstGeom prst="rect">
            <a:avLst/>
          </a:prstGeom>
          <a:noFill/>
        </p:spPr>
      </p:pic>
      <p:sp>
        <p:nvSpPr>
          <p:cNvPr id="8" name="Forme libre 5"/>
          <p:cNvSpPr>
            <a:spLocks/>
          </p:cNvSpPr>
          <p:nvPr/>
        </p:nvSpPr>
        <p:spPr bwMode="auto">
          <a:xfrm flipH="1" flipV="1">
            <a:off x="0" y="6424613"/>
            <a:ext cx="9144000" cy="500062"/>
          </a:xfrm>
          <a:custGeom>
            <a:avLst/>
            <a:gdLst>
              <a:gd name="T0" fmla="*/ 2147483647 w 2448"/>
              <a:gd name="T1" fmla="*/ 0 h 650"/>
              <a:gd name="T2" fmla="*/ 2147483647 w 2448"/>
              <a:gd name="T3" fmla="*/ 2147483647 h 650"/>
              <a:gd name="T4" fmla="*/ 2147483647 w 2448"/>
              <a:gd name="T5" fmla="*/ 2147483647 h 650"/>
              <a:gd name="T6" fmla="*/ 0 w 2448"/>
              <a:gd name="T7" fmla="*/ 2147483647 h 650"/>
              <a:gd name="T8" fmla="*/ 0 w 2448"/>
              <a:gd name="T9" fmla="*/ 0 h 650"/>
              <a:gd name="T10" fmla="*/ 0 w 2448"/>
              <a:gd name="T11" fmla="*/ 2147483647 h 650"/>
              <a:gd name="T12" fmla="*/ 2147483647 w 2448"/>
              <a:gd name="T13" fmla="*/ 2147483647 h 650"/>
              <a:gd name="T14" fmla="*/ 2147483647 w 2448"/>
              <a:gd name="T15" fmla="*/ 0 h 650"/>
              <a:gd name="T16" fmla="*/ 0 w 2448"/>
              <a:gd name="T17" fmla="*/ 0 h 65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2448"/>
              <a:gd name="T28" fmla="*/ 0 h 650"/>
              <a:gd name="T29" fmla="*/ 2448 w 2448"/>
              <a:gd name="T30" fmla="*/ 650 h 6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8" h="650">
                <a:moveTo>
                  <a:pt x="0" y="0"/>
                </a:moveTo>
                <a:cubicBezTo>
                  <a:pt x="0" y="650"/>
                  <a:pt x="0" y="650"/>
                  <a:pt x="0" y="650"/>
                </a:cubicBezTo>
                <a:cubicBezTo>
                  <a:pt x="914" y="423"/>
                  <a:pt x="1786" y="414"/>
                  <a:pt x="2448" y="466"/>
                </a:cubicBezTo>
                <a:cubicBezTo>
                  <a:pt x="2448" y="0"/>
                  <a:pt x="2448" y="0"/>
                  <a:pt x="244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98A8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35496" y="2996952"/>
            <a:ext cx="1835696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496" y="4725144"/>
            <a:ext cx="1907704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2730" r="24742"/>
          <a:stretch>
            <a:fillRect/>
          </a:stretch>
        </p:blipFill>
        <p:spPr bwMode="auto">
          <a:xfrm>
            <a:off x="0" y="2996952"/>
            <a:ext cx="1259632" cy="178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 l="1932" r="31421"/>
          <a:stretch>
            <a:fillRect/>
          </a:stretch>
        </p:blipFill>
        <p:spPr bwMode="auto">
          <a:xfrm>
            <a:off x="0" y="476672"/>
            <a:ext cx="1259632" cy="252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rme libre 5"/>
          <p:cNvSpPr/>
          <p:nvPr/>
        </p:nvSpPr>
        <p:spPr>
          <a:xfrm>
            <a:off x="1619672" y="692696"/>
            <a:ext cx="7308304" cy="574221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fr-FR" sz="2600" u="sng" dirty="0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Quelques remarques…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fr-FR" sz="2600" u="sng" dirty="0" smtClean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fr-FR" sz="2000" dirty="0" smtClean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fr-FR" sz="2000" dirty="0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 La formation ne vous apportera pas des solutions « toutes faites » pour la gestion des espaces naturels, mais plutôt une méthode (quelles sont les questions à se poser ?)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endParaRPr lang="fr-FR" sz="2000" dirty="0" smtClean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fr-FR" sz="2000" dirty="0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 Elle propose une démarche globale, permettant de balayer toutes les étapes d’un chantier (étude, définition des travaux, appel d’offre, outils, suivi, contrôle, gestion, communication).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endParaRPr lang="fr-FR" sz="2000" dirty="0" smtClean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fr-FR" sz="2000" dirty="0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 La formation ne pourrait rentrer dans le détail sur les aspects juridiques, réglementaires…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fr-FR" sz="2000" dirty="0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 </a:t>
            </a:r>
            <a:endParaRPr lang="fr-FR" sz="1500" dirty="0" smtClean="0">
              <a:solidFill>
                <a:srgbClr val="336600"/>
              </a:solidFill>
              <a:effectLst>
                <a:outerShdw dist="17961" dir="2700000">
                  <a:scrgbClr r="0" g="0" b="0"/>
                </a:outerShdw>
              </a:effectLst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fr-FR" sz="1500" dirty="0">
              <a:solidFill>
                <a:srgbClr val="336600"/>
              </a:solidFill>
              <a:effectLst>
                <a:outerShdw dist="17961" dir="2700000">
                  <a:scrgbClr r="0" g="0" b="0"/>
                </a:outerShdw>
              </a:effectLst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fr-FR" sz="3000" dirty="0">
              <a:solidFill>
                <a:srgbClr val="336600"/>
              </a:solidFill>
              <a:effectLst>
                <a:outerShdw dist="17961" dir="2700000">
                  <a:scrgbClr r="0" g="0" b="0"/>
                </a:outerShdw>
              </a:effectLst>
              <a:latin typeface="Gill Sans MT" pitchFamily="34"/>
              <a:ea typeface="Arial" pitchFamily="2"/>
              <a:cs typeface="Arial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fr-FR" sz="3000" dirty="0">
                <a:solidFill>
                  <a:srgbClr val="336600"/>
                </a:solidFill>
                <a:latin typeface="Gill Sans MT" pitchFamily="34"/>
                <a:ea typeface="Arial" pitchFamily="2"/>
                <a:cs typeface="Arial" pitchFamily="2"/>
              </a:rPr>
              <a:t>    </a:t>
            </a:r>
          </a:p>
        </p:txBody>
      </p:sp>
      <p:sp>
        <p:nvSpPr>
          <p:cNvPr id="7" name="Forme libre 4"/>
          <p:cNvSpPr>
            <a:spLocks/>
          </p:cNvSpPr>
          <p:nvPr/>
        </p:nvSpPr>
        <p:spPr bwMode="auto">
          <a:xfrm>
            <a:off x="0" y="-26988"/>
            <a:ext cx="9144000" cy="647701"/>
          </a:xfrm>
          <a:custGeom>
            <a:avLst/>
            <a:gdLst>
              <a:gd name="T0" fmla="*/ 2147483647 w 2448"/>
              <a:gd name="T1" fmla="*/ 0 h 650"/>
              <a:gd name="T2" fmla="*/ 2147483647 w 2448"/>
              <a:gd name="T3" fmla="*/ 2147483647 h 650"/>
              <a:gd name="T4" fmla="*/ 2147483647 w 2448"/>
              <a:gd name="T5" fmla="*/ 2147483647 h 650"/>
              <a:gd name="T6" fmla="*/ 0 w 2448"/>
              <a:gd name="T7" fmla="*/ 2147483647 h 650"/>
              <a:gd name="T8" fmla="*/ 0 w 2448"/>
              <a:gd name="T9" fmla="*/ 0 h 650"/>
              <a:gd name="T10" fmla="*/ 0 w 2448"/>
              <a:gd name="T11" fmla="*/ 2147483647 h 650"/>
              <a:gd name="T12" fmla="*/ 2147483647 w 2448"/>
              <a:gd name="T13" fmla="*/ 2147483647 h 650"/>
              <a:gd name="T14" fmla="*/ 2147483647 w 2448"/>
              <a:gd name="T15" fmla="*/ 0 h 650"/>
              <a:gd name="T16" fmla="*/ 0 w 2448"/>
              <a:gd name="T17" fmla="*/ 0 h 65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2448"/>
              <a:gd name="T28" fmla="*/ 0 h 650"/>
              <a:gd name="T29" fmla="*/ 2448 w 2448"/>
              <a:gd name="T30" fmla="*/ 650 h 6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8" h="650">
                <a:moveTo>
                  <a:pt x="0" y="0"/>
                </a:moveTo>
                <a:cubicBezTo>
                  <a:pt x="0" y="650"/>
                  <a:pt x="0" y="650"/>
                  <a:pt x="0" y="650"/>
                </a:cubicBezTo>
                <a:cubicBezTo>
                  <a:pt x="914" y="423"/>
                  <a:pt x="1786" y="414"/>
                  <a:pt x="2448" y="466"/>
                </a:cubicBezTo>
                <a:cubicBezTo>
                  <a:pt x="2448" y="0"/>
                  <a:pt x="2448" y="0"/>
                  <a:pt x="244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98A8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r-FR" dirty="0" smtClean="0">
              <a:solidFill>
                <a:srgbClr val="004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  <a:ea typeface="Arial Unicode MS" pitchFamily="2"/>
              <a:cs typeface="Arial Unicode MS" pitchFamily="2"/>
            </a:endParaRPr>
          </a:p>
          <a:p>
            <a:endParaRPr lang="fr-FR" dirty="0"/>
          </a:p>
        </p:txBody>
      </p:sp>
      <p:pic>
        <p:nvPicPr>
          <p:cNvPr id="1028" name="Picture 4" descr="Z:\Commun nouveau\DERVENN TRAVAUX\Chantiers\Archives réalisés\Belz\4Chemins\IMG_1040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0893" r="892"/>
          <a:stretch>
            <a:fillRect/>
          </a:stretch>
        </p:blipFill>
        <p:spPr bwMode="auto">
          <a:xfrm>
            <a:off x="-36512" y="4725144"/>
            <a:ext cx="1296144" cy="2016224"/>
          </a:xfrm>
          <a:prstGeom prst="rect">
            <a:avLst/>
          </a:prstGeom>
          <a:noFill/>
        </p:spPr>
      </p:pic>
      <p:sp>
        <p:nvSpPr>
          <p:cNvPr id="8" name="Forme libre 5"/>
          <p:cNvSpPr>
            <a:spLocks/>
          </p:cNvSpPr>
          <p:nvPr/>
        </p:nvSpPr>
        <p:spPr bwMode="auto">
          <a:xfrm flipH="1" flipV="1">
            <a:off x="0" y="6424613"/>
            <a:ext cx="9144000" cy="500062"/>
          </a:xfrm>
          <a:custGeom>
            <a:avLst/>
            <a:gdLst>
              <a:gd name="T0" fmla="*/ 2147483647 w 2448"/>
              <a:gd name="T1" fmla="*/ 0 h 650"/>
              <a:gd name="T2" fmla="*/ 2147483647 w 2448"/>
              <a:gd name="T3" fmla="*/ 2147483647 h 650"/>
              <a:gd name="T4" fmla="*/ 2147483647 w 2448"/>
              <a:gd name="T5" fmla="*/ 2147483647 h 650"/>
              <a:gd name="T6" fmla="*/ 0 w 2448"/>
              <a:gd name="T7" fmla="*/ 2147483647 h 650"/>
              <a:gd name="T8" fmla="*/ 0 w 2448"/>
              <a:gd name="T9" fmla="*/ 0 h 650"/>
              <a:gd name="T10" fmla="*/ 0 w 2448"/>
              <a:gd name="T11" fmla="*/ 2147483647 h 650"/>
              <a:gd name="T12" fmla="*/ 2147483647 w 2448"/>
              <a:gd name="T13" fmla="*/ 2147483647 h 650"/>
              <a:gd name="T14" fmla="*/ 2147483647 w 2448"/>
              <a:gd name="T15" fmla="*/ 0 h 650"/>
              <a:gd name="T16" fmla="*/ 0 w 2448"/>
              <a:gd name="T17" fmla="*/ 0 h 65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2448"/>
              <a:gd name="T28" fmla="*/ 0 h 650"/>
              <a:gd name="T29" fmla="*/ 2448 w 2448"/>
              <a:gd name="T30" fmla="*/ 650 h 6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8" h="650">
                <a:moveTo>
                  <a:pt x="0" y="0"/>
                </a:moveTo>
                <a:cubicBezTo>
                  <a:pt x="0" y="650"/>
                  <a:pt x="0" y="650"/>
                  <a:pt x="0" y="650"/>
                </a:cubicBezTo>
                <a:cubicBezTo>
                  <a:pt x="914" y="423"/>
                  <a:pt x="1786" y="414"/>
                  <a:pt x="2448" y="466"/>
                </a:cubicBezTo>
                <a:cubicBezTo>
                  <a:pt x="2448" y="0"/>
                  <a:pt x="2448" y="0"/>
                  <a:pt x="244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98A8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35496" y="2996952"/>
            <a:ext cx="1835696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496" y="4725144"/>
            <a:ext cx="1907704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2730" r="24742"/>
          <a:stretch>
            <a:fillRect/>
          </a:stretch>
        </p:blipFill>
        <p:spPr bwMode="auto">
          <a:xfrm>
            <a:off x="0" y="2996952"/>
            <a:ext cx="1259632" cy="178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 l="1932" r="31421"/>
          <a:stretch>
            <a:fillRect/>
          </a:stretch>
        </p:blipFill>
        <p:spPr bwMode="auto">
          <a:xfrm>
            <a:off x="0" y="476672"/>
            <a:ext cx="1259632" cy="252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rme libre 5"/>
          <p:cNvSpPr/>
          <p:nvPr/>
        </p:nvSpPr>
        <p:spPr>
          <a:xfrm>
            <a:off x="1835696" y="630690"/>
            <a:ext cx="7000875" cy="60346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fr-FR" sz="2600" u="sng" dirty="0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Intervenants</a:t>
            </a:r>
            <a:endParaRPr lang="fr-FR" sz="2600" b="1" dirty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endParaRPr lang="fr-FR" sz="2000" dirty="0" smtClean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endParaRPr lang="fr-FR" sz="2000" dirty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fr-FR" sz="2000" dirty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 </a:t>
            </a:r>
            <a:r>
              <a:rPr lang="fr-FR" sz="2000" dirty="0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Sébastien Dellinger, ingénieur écologue, société Dervenn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endParaRPr lang="fr-FR" sz="2000" dirty="0" smtClean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fr-FR" sz="2000" dirty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 </a:t>
            </a:r>
            <a:r>
              <a:rPr lang="fr-FR" sz="2000" dirty="0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Guillaume Hamon, conducteur de travaux, société Dervenn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endParaRPr lang="fr-FR" sz="2000" dirty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fr-FR" sz="2000" dirty="0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 ONF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endParaRPr lang="fr-FR" sz="2000" dirty="0" smtClean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fr-FR" sz="2000" dirty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 </a:t>
            </a:r>
            <a:r>
              <a:rPr lang="fr-FR" sz="2000" dirty="0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Françoise </a:t>
            </a:r>
            <a:r>
              <a:rPr lang="fr-FR" sz="2000" dirty="0" err="1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Lumalé</a:t>
            </a:r>
            <a:r>
              <a:rPr lang="fr-FR" sz="2000" dirty="0" smtClean="0">
                <a:solidFill>
                  <a:srgbClr val="004A4A"/>
                </a:solidFill>
                <a:latin typeface="Gill Sans MT" pitchFamily="34"/>
                <a:ea typeface="Arial" pitchFamily="2"/>
                <a:cs typeface="Arial" pitchFamily="2"/>
              </a:rPr>
              <a:t>, Institut Français du Cheval et de l’Equitation (Haras Nationaux)</a:t>
            </a:r>
            <a:endParaRPr lang="fr-FR" sz="2000" dirty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endParaRPr lang="fr-FR" sz="2000" dirty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endParaRPr lang="fr-FR" sz="2000" dirty="0">
              <a:solidFill>
                <a:srgbClr val="004A4A"/>
              </a:solidFill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fr-FR" sz="1500" dirty="0" smtClean="0">
              <a:solidFill>
                <a:srgbClr val="336600"/>
              </a:solidFill>
              <a:effectLst>
                <a:outerShdw dist="17961" dir="2700000">
                  <a:scrgbClr r="0" g="0" b="0"/>
                </a:outerShdw>
              </a:effectLst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fr-FR" sz="1500" dirty="0">
              <a:solidFill>
                <a:srgbClr val="336600"/>
              </a:solidFill>
              <a:effectLst>
                <a:outerShdw dist="17961" dir="2700000">
                  <a:scrgbClr r="0" g="0" b="0"/>
                </a:outerShdw>
              </a:effectLst>
              <a:latin typeface="Gill Sans MT" pitchFamily="34"/>
              <a:ea typeface="Arial" pitchFamily="2"/>
              <a:cs typeface="Ari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fr-FR" sz="3000" dirty="0">
              <a:solidFill>
                <a:srgbClr val="336600"/>
              </a:solidFill>
              <a:effectLst>
                <a:outerShdw dist="17961" dir="2700000">
                  <a:scrgbClr r="0" g="0" b="0"/>
                </a:outerShdw>
              </a:effectLst>
              <a:latin typeface="Gill Sans MT" pitchFamily="34"/>
              <a:ea typeface="Arial" pitchFamily="2"/>
              <a:cs typeface="Arial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lang="fr-FR" sz="3000" dirty="0">
                <a:solidFill>
                  <a:srgbClr val="336600"/>
                </a:solidFill>
                <a:latin typeface="Gill Sans MT" pitchFamily="34"/>
                <a:ea typeface="Arial" pitchFamily="2"/>
                <a:cs typeface="Arial" pitchFamily="2"/>
              </a:rPr>
              <a:t>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fr-FR" sz="3000" dirty="0">
              <a:solidFill>
                <a:srgbClr val="336600"/>
              </a:solidFill>
              <a:latin typeface="Gill Sans MT" pitchFamily="34"/>
              <a:ea typeface="Arial" pitchFamily="2"/>
              <a:cs typeface="Arial" pitchFamily="2"/>
            </a:endParaRPr>
          </a:p>
        </p:txBody>
      </p:sp>
      <p:sp>
        <p:nvSpPr>
          <p:cNvPr id="7" name="Forme libre 4"/>
          <p:cNvSpPr>
            <a:spLocks/>
          </p:cNvSpPr>
          <p:nvPr/>
        </p:nvSpPr>
        <p:spPr bwMode="auto">
          <a:xfrm>
            <a:off x="0" y="-26988"/>
            <a:ext cx="9144000" cy="647701"/>
          </a:xfrm>
          <a:custGeom>
            <a:avLst/>
            <a:gdLst>
              <a:gd name="T0" fmla="*/ 2147483647 w 2448"/>
              <a:gd name="T1" fmla="*/ 0 h 650"/>
              <a:gd name="T2" fmla="*/ 2147483647 w 2448"/>
              <a:gd name="T3" fmla="*/ 2147483647 h 650"/>
              <a:gd name="T4" fmla="*/ 2147483647 w 2448"/>
              <a:gd name="T5" fmla="*/ 2147483647 h 650"/>
              <a:gd name="T6" fmla="*/ 0 w 2448"/>
              <a:gd name="T7" fmla="*/ 2147483647 h 650"/>
              <a:gd name="T8" fmla="*/ 0 w 2448"/>
              <a:gd name="T9" fmla="*/ 0 h 650"/>
              <a:gd name="T10" fmla="*/ 0 w 2448"/>
              <a:gd name="T11" fmla="*/ 2147483647 h 650"/>
              <a:gd name="T12" fmla="*/ 2147483647 w 2448"/>
              <a:gd name="T13" fmla="*/ 2147483647 h 650"/>
              <a:gd name="T14" fmla="*/ 2147483647 w 2448"/>
              <a:gd name="T15" fmla="*/ 0 h 650"/>
              <a:gd name="T16" fmla="*/ 0 w 2448"/>
              <a:gd name="T17" fmla="*/ 0 h 65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2448"/>
              <a:gd name="T28" fmla="*/ 0 h 650"/>
              <a:gd name="T29" fmla="*/ 2448 w 2448"/>
              <a:gd name="T30" fmla="*/ 650 h 6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8" h="650">
                <a:moveTo>
                  <a:pt x="0" y="0"/>
                </a:moveTo>
                <a:cubicBezTo>
                  <a:pt x="0" y="650"/>
                  <a:pt x="0" y="650"/>
                  <a:pt x="0" y="650"/>
                </a:cubicBezTo>
                <a:cubicBezTo>
                  <a:pt x="914" y="423"/>
                  <a:pt x="1786" y="414"/>
                  <a:pt x="2448" y="466"/>
                </a:cubicBezTo>
                <a:cubicBezTo>
                  <a:pt x="2448" y="0"/>
                  <a:pt x="2448" y="0"/>
                  <a:pt x="244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98A8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r-FR" dirty="0" smtClean="0">
              <a:solidFill>
                <a:srgbClr val="004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  <a:ea typeface="Arial Unicode MS" pitchFamily="2"/>
              <a:cs typeface="Arial Unicode MS" pitchFamily="2"/>
            </a:endParaRPr>
          </a:p>
          <a:p>
            <a:endParaRPr lang="fr-FR" dirty="0"/>
          </a:p>
        </p:txBody>
      </p:sp>
      <p:pic>
        <p:nvPicPr>
          <p:cNvPr id="1028" name="Picture 4" descr="Z:\Commun nouveau\DERVENN TRAVAUX\Chantiers\Archives réalisés\Belz\4Chemins\IMG_1040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0893" r="892"/>
          <a:stretch>
            <a:fillRect/>
          </a:stretch>
        </p:blipFill>
        <p:spPr bwMode="auto">
          <a:xfrm>
            <a:off x="-36512" y="4725144"/>
            <a:ext cx="1296144" cy="2016224"/>
          </a:xfrm>
          <a:prstGeom prst="rect">
            <a:avLst/>
          </a:prstGeom>
          <a:noFill/>
        </p:spPr>
      </p:pic>
      <p:sp>
        <p:nvSpPr>
          <p:cNvPr id="8" name="Forme libre 5"/>
          <p:cNvSpPr>
            <a:spLocks/>
          </p:cNvSpPr>
          <p:nvPr/>
        </p:nvSpPr>
        <p:spPr bwMode="auto">
          <a:xfrm flipH="1" flipV="1">
            <a:off x="0" y="6424613"/>
            <a:ext cx="9144000" cy="500062"/>
          </a:xfrm>
          <a:custGeom>
            <a:avLst/>
            <a:gdLst>
              <a:gd name="T0" fmla="*/ 2147483647 w 2448"/>
              <a:gd name="T1" fmla="*/ 0 h 650"/>
              <a:gd name="T2" fmla="*/ 2147483647 w 2448"/>
              <a:gd name="T3" fmla="*/ 2147483647 h 650"/>
              <a:gd name="T4" fmla="*/ 2147483647 w 2448"/>
              <a:gd name="T5" fmla="*/ 2147483647 h 650"/>
              <a:gd name="T6" fmla="*/ 0 w 2448"/>
              <a:gd name="T7" fmla="*/ 2147483647 h 650"/>
              <a:gd name="T8" fmla="*/ 0 w 2448"/>
              <a:gd name="T9" fmla="*/ 0 h 650"/>
              <a:gd name="T10" fmla="*/ 0 w 2448"/>
              <a:gd name="T11" fmla="*/ 2147483647 h 650"/>
              <a:gd name="T12" fmla="*/ 2147483647 w 2448"/>
              <a:gd name="T13" fmla="*/ 2147483647 h 650"/>
              <a:gd name="T14" fmla="*/ 2147483647 w 2448"/>
              <a:gd name="T15" fmla="*/ 0 h 650"/>
              <a:gd name="T16" fmla="*/ 0 w 2448"/>
              <a:gd name="T17" fmla="*/ 0 h 65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2448"/>
              <a:gd name="T28" fmla="*/ 0 h 650"/>
              <a:gd name="T29" fmla="*/ 2448 w 2448"/>
              <a:gd name="T30" fmla="*/ 650 h 6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8" h="650">
                <a:moveTo>
                  <a:pt x="0" y="0"/>
                </a:moveTo>
                <a:cubicBezTo>
                  <a:pt x="0" y="650"/>
                  <a:pt x="0" y="650"/>
                  <a:pt x="0" y="650"/>
                </a:cubicBezTo>
                <a:cubicBezTo>
                  <a:pt x="914" y="423"/>
                  <a:pt x="1786" y="414"/>
                  <a:pt x="2448" y="466"/>
                </a:cubicBezTo>
                <a:cubicBezTo>
                  <a:pt x="2448" y="0"/>
                  <a:pt x="2448" y="0"/>
                  <a:pt x="244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98A8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35496" y="2996952"/>
            <a:ext cx="1835696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496" y="4725144"/>
            <a:ext cx="1907704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2730" r="24742"/>
          <a:stretch>
            <a:fillRect/>
          </a:stretch>
        </p:blipFill>
        <p:spPr bwMode="auto">
          <a:xfrm>
            <a:off x="0" y="2996952"/>
            <a:ext cx="1259632" cy="178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 l="1932" r="31421"/>
          <a:stretch>
            <a:fillRect/>
          </a:stretch>
        </p:blipFill>
        <p:spPr bwMode="auto">
          <a:xfrm>
            <a:off x="0" y="476672"/>
            <a:ext cx="1259632" cy="252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rme libre 4"/>
          <p:cNvSpPr>
            <a:spLocks/>
          </p:cNvSpPr>
          <p:nvPr/>
        </p:nvSpPr>
        <p:spPr bwMode="auto">
          <a:xfrm>
            <a:off x="0" y="-26988"/>
            <a:ext cx="9144000" cy="647701"/>
          </a:xfrm>
          <a:custGeom>
            <a:avLst/>
            <a:gdLst>
              <a:gd name="T0" fmla="*/ 2147483647 w 2448"/>
              <a:gd name="T1" fmla="*/ 0 h 650"/>
              <a:gd name="T2" fmla="*/ 2147483647 w 2448"/>
              <a:gd name="T3" fmla="*/ 2147483647 h 650"/>
              <a:gd name="T4" fmla="*/ 2147483647 w 2448"/>
              <a:gd name="T5" fmla="*/ 2147483647 h 650"/>
              <a:gd name="T6" fmla="*/ 0 w 2448"/>
              <a:gd name="T7" fmla="*/ 2147483647 h 650"/>
              <a:gd name="T8" fmla="*/ 0 w 2448"/>
              <a:gd name="T9" fmla="*/ 0 h 650"/>
              <a:gd name="T10" fmla="*/ 0 w 2448"/>
              <a:gd name="T11" fmla="*/ 2147483647 h 650"/>
              <a:gd name="T12" fmla="*/ 2147483647 w 2448"/>
              <a:gd name="T13" fmla="*/ 2147483647 h 650"/>
              <a:gd name="T14" fmla="*/ 2147483647 w 2448"/>
              <a:gd name="T15" fmla="*/ 0 h 650"/>
              <a:gd name="T16" fmla="*/ 0 w 2448"/>
              <a:gd name="T17" fmla="*/ 0 h 65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2448"/>
              <a:gd name="T28" fmla="*/ 0 h 650"/>
              <a:gd name="T29" fmla="*/ 2448 w 2448"/>
              <a:gd name="T30" fmla="*/ 650 h 6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8" h="650">
                <a:moveTo>
                  <a:pt x="0" y="0"/>
                </a:moveTo>
                <a:cubicBezTo>
                  <a:pt x="0" y="650"/>
                  <a:pt x="0" y="650"/>
                  <a:pt x="0" y="650"/>
                </a:cubicBezTo>
                <a:cubicBezTo>
                  <a:pt x="914" y="423"/>
                  <a:pt x="1786" y="414"/>
                  <a:pt x="2448" y="466"/>
                </a:cubicBezTo>
                <a:cubicBezTo>
                  <a:pt x="2448" y="0"/>
                  <a:pt x="2448" y="0"/>
                  <a:pt x="244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98A8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r-FR" dirty="0" smtClean="0">
              <a:solidFill>
                <a:srgbClr val="004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  <a:ea typeface="Arial Unicode MS" pitchFamily="2"/>
              <a:cs typeface="Arial Unicode MS" pitchFamily="2"/>
            </a:endParaRPr>
          </a:p>
          <a:p>
            <a:endParaRPr lang="fr-FR" dirty="0"/>
          </a:p>
        </p:txBody>
      </p:sp>
      <p:pic>
        <p:nvPicPr>
          <p:cNvPr id="1028" name="Picture 4" descr="Z:\Commun nouveau\DERVENN TRAVAUX\Chantiers\Archives réalisés\Belz\4Chemins\IMG_1040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0893" r="892"/>
          <a:stretch>
            <a:fillRect/>
          </a:stretch>
        </p:blipFill>
        <p:spPr bwMode="auto">
          <a:xfrm>
            <a:off x="-36512" y="4725144"/>
            <a:ext cx="1296144" cy="2016224"/>
          </a:xfrm>
          <a:prstGeom prst="rect">
            <a:avLst/>
          </a:prstGeom>
          <a:noFill/>
        </p:spPr>
      </p:pic>
      <p:sp>
        <p:nvSpPr>
          <p:cNvPr id="8" name="Forme libre 5"/>
          <p:cNvSpPr>
            <a:spLocks/>
          </p:cNvSpPr>
          <p:nvPr/>
        </p:nvSpPr>
        <p:spPr bwMode="auto">
          <a:xfrm flipH="1" flipV="1">
            <a:off x="0" y="6424613"/>
            <a:ext cx="9144000" cy="500062"/>
          </a:xfrm>
          <a:custGeom>
            <a:avLst/>
            <a:gdLst>
              <a:gd name="T0" fmla="*/ 2147483647 w 2448"/>
              <a:gd name="T1" fmla="*/ 0 h 650"/>
              <a:gd name="T2" fmla="*/ 2147483647 w 2448"/>
              <a:gd name="T3" fmla="*/ 2147483647 h 650"/>
              <a:gd name="T4" fmla="*/ 2147483647 w 2448"/>
              <a:gd name="T5" fmla="*/ 2147483647 h 650"/>
              <a:gd name="T6" fmla="*/ 0 w 2448"/>
              <a:gd name="T7" fmla="*/ 2147483647 h 650"/>
              <a:gd name="T8" fmla="*/ 0 w 2448"/>
              <a:gd name="T9" fmla="*/ 0 h 650"/>
              <a:gd name="T10" fmla="*/ 0 w 2448"/>
              <a:gd name="T11" fmla="*/ 2147483647 h 650"/>
              <a:gd name="T12" fmla="*/ 2147483647 w 2448"/>
              <a:gd name="T13" fmla="*/ 2147483647 h 650"/>
              <a:gd name="T14" fmla="*/ 2147483647 w 2448"/>
              <a:gd name="T15" fmla="*/ 0 h 650"/>
              <a:gd name="T16" fmla="*/ 0 w 2448"/>
              <a:gd name="T17" fmla="*/ 0 h 65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2448"/>
              <a:gd name="T28" fmla="*/ 0 h 650"/>
              <a:gd name="T29" fmla="*/ 2448 w 2448"/>
              <a:gd name="T30" fmla="*/ 650 h 6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8" h="650">
                <a:moveTo>
                  <a:pt x="0" y="0"/>
                </a:moveTo>
                <a:cubicBezTo>
                  <a:pt x="0" y="650"/>
                  <a:pt x="0" y="650"/>
                  <a:pt x="0" y="650"/>
                </a:cubicBezTo>
                <a:cubicBezTo>
                  <a:pt x="914" y="423"/>
                  <a:pt x="1786" y="414"/>
                  <a:pt x="2448" y="466"/>
                </a:cubicBezTo>
                <a:cubicBezTo>
                  <a:pt x="2448" y="0"/>
                  <a:pt x="2448" y="0"/>
                  <a:pt x="244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98A8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35496" y="2996952"/>
            <a:ext cx="1835696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496" y="4725144"/>
            <a:ext cx="1907704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91680" y="1340768"/>
            <a:ext cx="2304256" cy="2232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u="sng" dirty="0" smtClean="0">
                <a:latin typeface="Gill Sans MT" pitchFamily="34" charset="0"/>
              </a:rPr>
              <a:t>Introduction et présentation de la formation</a:t>
            </a:r>
          </a:p>
          <a:p>
            <a:pPr algn="ctr"/>
            <a:endParaRPr lang="fr-FR" sz="1300" dirty="0">
              <a:latin typeface="Gill Sans MT" pitchFamily="34" charset="0"/>
            </a:endParaRPr>
          </a:p>
          <a:p>
            <a:pPr algn="ctr"/>
            <a:r>
              <a:rPr lang="fr-FR" sz="1300" u="sng" dirty="0" smtClean="0">
                <a:latin typeface="Gill Sans MT" pitchFamily="34" charset="0"/>
              </a:rPr>
              <a:t>Avant-propos</a:t>
            </a:r>
            <a:r>
              <a:rPr lang="fr-FR" sz="1300" dirty="0" smtClean="0">
                <a:latin typeface="Gill Sans MT" pitchFamily="34" charset="0"/>
              </a:rPr>
              <a:t> : pourquoi agir pour le vivant ?</a:t>
            </a:r>
          </a:p>
          <a:p>
            <a:pPr algn="ctr"/>
            <a:endParaRPr lang="fr-FR" sz="1300" dirty="0">
              <a:latin typeface="Gill Sans MT" pitchFamily="34" charset="0"/>
            </a:endParaRPr>
          </a:p>
          <a:p>
            <a:pPr algn="ctr"/>
            <a:r>
              <a:rPr lang="fr-FR" sz="1300" u="sng" dirty="0" smtClean="0">
                <a:latin typeface="Gill Sans MT" pitchFamily="34" charset="0"/>
              </a:rPr>
              <a:t>Le projet de chantier :</a:t>
            </a:r>
            <a:r>
              <a:rPr lang="fr-FR" sz="1300" dirty="0">
                <a:latin typeface="Gill Sans MT" pitchFamily="34" charset="0"/>
              </a:rPr>
              <a:t> </a:t>
            </a:r>
            <a:r>
              <a:rPr lang="fr-FR" sz="1300" dirty="0" smtClean="0">
                <a:latin typeface="Gill Sans MT" pitchFamily="34" charset="0"/>
              </a:rPr>
              <a:t>les parties-prenantes,  l’information préalable au maître d’ouvrage</a:t>
            </a:r>
            <a:endParaRPr lang="fr-FR" sz="1300" dirty="0">
              <a:latin typeface="Gill Sans M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9952" y="1340768"/>
            <a:ext cx="2304256" cy="2232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300" u="sng" dirty="0" smtClean="0">
                <a:latin typeface="Gill Sans MT" pitchFamily="34" charset="0"/>
              </a:rPr>
              <a:t>Le Chantier </a:t>
            </a:r>
            <a:r>
              <a:rPr lang="fr-FR" sz="1300" dirty="0" smtClean="0">
                <a:latin typeface="Gill Sans MT" pitchFamily="34" charset="0"/>
              </a:rPr>
              <a:t>: </a:t>
            </a:r>
          </a:p>
          <a:p>
            <a:pPr algn="ctr"/>
            <a:r>
              <a:rPr lang="fr-FR" sz="1300" dirty="0" smtClean="0">
                <a:latin typeface="Gill Sans MT" pitchFamily="34" charset="0"/>
              </a:rPr>
              <a:t>Visite de deux sites (Forêt de Rennes et Zone humide de Pont-Lagot).</a:t>
            </a:r>
          </a:p>
          <a:p>
            <a:pPr algn="ctr"/>
            <a:endParaRPr lang="fr-FR" sz="1300" dirty="0">
              <a:latin typeface="Gill Sans MT" pitchFamily="34" charset="0"/>
            </a:endParaRPr>
          </a:p>
          <a:p>
            <a:pPr algn="ctr"/>
            <a:r>
              <a:rPr lang="fr-FR" sz="1300" dirty="0" smtClean="0">
                <a:latin typeface="Gill Sans MT" pitchFamily="34" charset="0"/>
              </a:rPr>
              <a:t>Techniques de mise en œuvre, outils, applications, contraintes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88224" y="1340768"/>
            <a:ext cx="2304256" cy="2232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u="sng" dirty="0" smtClean="0">
                <a:latin typeface="Gill Sans MT" pitchFamily="34" charset="0"/>
              </a:rPr>
              <a:t>La vie sur le chantier </a:t>
            </a:r>
            <a:r>
              <a:rPr lang="fr-FR" sz="1400" dirty="0" smtClean="0">
                <a:latin typeface="Gill Sans MT" pitchFamily="34" charset="0"/>
              </a:rPr>
              <a:t>:</a:t>
            </a:r>
          </a:p>
          <a:p>
            <a:pPr algn="ctr"/>
            <a:endParaRPr lang="fr-FR" sz="1400" dirty="0">
              <a:latin typeface="Gill Sans MT" pitchFamily="34" charset="0"/>
            </a:endParaRPr>
          </a:p>
          <a:p>
            <a:pPr algn="ctr"/>
            <a:r>
              <a:rPr lang="fr-FR" sz="1400" dirty="0" smtClean="0">
                <a:latin typeface="Gill Sans MT" pitchFamily="34" charset="0"/>
              </a:rPr>
              <a:t>Suivi de chantier, maîtrise d’œuvre, </a:t>
            </a:r>
            <a:r>
              <a:rPr lang="fr-FR" sz="1400" dirty="0">
                <a:latin typeface="Gill Sans MT" pitchFamily="34" charset="0"/>
              </a:rPr>
              <a:t>coordination</a:t>
            </a:r>
            <a:r>
              <a:rPr lang="fr-FR" sz="1400" dirty="0" smtClean="0">
                <a:latin typeface="Gill Sans MT" pitchFamily="34" charset="0"/>
              </a:rPr>
              <a:t>.</a:t>
            </a:r>
          </a:p>
          <a:p>
            <a:pPr algn="ctr"/>
            <a:endParaRPr lang="fr-FR" sz="1400" dirty="0">
              <a:latin typeface="Gill Sans MT" pitchFamily="34" charset="0"/>
            </a:endParaRPr>
          </a:p>
          <a:p>
            <a:pPr algn="ctr"/>
            <a:r>
              <a:rPr lang="fr-FR" sz="1400" dirty="0" smtClean="0">
                <a:latin typeface="Gill Sans MT" pitchFamily="34" charset="0"/>
              </a:rPr>
              <a:t>La concertation pendant le chantier.</a:t>
            </a:r>
          </a:p>
          <a:p>
            <a:pPr algn="ctr"/>
            <a:endParaRPr lang="fr-FR" sz="1400" dirty="0">
              <a:latin typeface="Gill Sans MT" pitchFamily="34" charset="0"/>
            </a:endParaRPr>
          </a:p>
          <a:p>
            <a:pPr algn="ctr"/>
            <a:r>
              <a:rPr lang="fr-FR" sz="1400" dirty="0" smtClean="0">
                <a:latin typeface="Gill Sans MT" pitchFamily="34" charset="0"/>
              </a:rPr>
              <a:t>Sécurité sur le chantier, contrôle et réception.</a:t>
            </a:r>
            <a:endParaRPr lang="fr-FR" sz="1400" dirty="0">
              <a:latin typeface="Gill Sans M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1680" y="3861048"/>
            <a:ext cx="2304256" cy="2232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u="sng" dirty="0">
                <a:latin typeface="Gill Sans MT" pitchFamily="34" charset="0"/>
              </a:rPr>
              <a:t>De l’étude aux travaux :</a:t>
            </a:r>
          </a:p>
          <a:p>
            <a:pPr algn="ctr"/>
            <a:endParaRPr lang="fr-FR" sz="1300" u="sng" dirty="0">
              <a:latin typeface="Gill Sans MT" pitchFamily="34" charset="0"/>
            </a:endParaRPr>
          </a:p>
          <a:p>
            <a:pPr algn="ctr"/>
            <a:r>
              <a:rPr lang="fr-FR" sz="1300" dirty="0">
                <a:latin typeface="Gill Sans MT" pitchFamily="34" charset="0"/>
              </a:rPr>
              <a:t>Diagnostic, Définition des enjeux et des objectifs </a:t>
            </a:r>
          </a:p>
          <a:p>
            <a:pPr algn="ctr"/>
            <a:r>
              <a:rPr lang="fr-FR" sz="1300" dirty="0">
                <a:latin typeface="Gill Sans MT" pitchFamily="34" charset="0"/>
              </a:rPr>
              <a:t>Le programme opérationnel: faisabilité technique, écologique et financière</a:t>
            </a:r>
          </a:p>
          <a:p>
            <a:pPr algn="ctr"/>
            <a:r>
              <a:rPr lang="fr-FR" sz="1300" dirty="0">
                <a:latin typeface="Gill Sans MT" pitchFamily="34" charset="0"/>
              </a:rPr>
              <a:t>La préparation de l’intervention , le choix des prestataires travaux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39952" y="3861048"/>
            <a:ext cx="2304256" cy="2232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300" u="sng" dirty="0" smtClean="0">
                <a:latin typeface="Gill Sans MT" pitchFamily="34" charset="0"/>
              </a:rPr>
              <a:t>Le point de vue d’un gestionnaire </a:t>
            </a:r>
            <a:r>
              <a:rPr lang="fr-FR" sz="1300" dirty="0" smtClean="0">
                <a:latin typeface="Gill Sans MT" pitchFamily="34" charset="0"/>
              </a:rPr>
              <a:t>: ONF</a:t>
            </a:r>
          </a:p>
          <a:p>
            <a:pPr algn="ctr"/>
            <a:endParaRPr lang="fr-FR" sz="1300" u="sng" dirty="0">
              <a:latin typeface="Gill Sans MT" pitchFamily="34" charset="0"/>
            </a:endParaRPr>
          </a:p>
          <a:p>
            <a:pPr algn="ctr"/>
            <a:r>
              <a:rPr lang="fr-FR" sz="1300" u="sng" dirty="0" smtClean="0">
                <a:latin typeface="Gill Sans MT" pitchFamily="34" charset="0"/>
              </a:rPr>
              <a:t>Le cheval </a:t>
            </a:r>
            <a:r>
              <a:rPr lang="fr-FR" sz="1300" dirty="0" smtClean="0">
                <a:latin typeface="Gill Sans MT" pitchFamily="34" charset="0"/>
              </a:rPr>
              <a:t>: un outil pertinent pour la gestion, l’entretien et la communication en espaces naturels ?</a:t>
            </a:r>
            <a:endParaRPr lang="fr-FR" sz="1300" dirty="0">
              <a:latin typeface="Gill Sans M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88224" y="3861048"/>
            <a:ext cx="2304256" cy="2232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u="sng" dirty="0" smtClean="0">
                <a:latin typeface="Gill Sans MT" pitchFamily="34" charset="0"/>
              </a:rPr>
              <a:t>La gestion et la valorisation des actions </a:t>
            </a:r>
            <a:r>
              <a:rPr lang="fr-FR" sz="1300" dirty="0" smtClean="0">
                <a:latin typeface="Gill Sans MT" pitchFamily="34" charset="0"/>
              </a:rPr>
              <a:t>:</a:t>
            </a:r>
          </a:p>
          <a:p>
            <a:pPr algn="ctr"/>
            <a:endParaRPr lang="fr-FR" sz="1300" dirty="0">
              <a:latin typeface="Gill Sans MT" pitchFamily="34" charset="0"/>
            </a:endParaRPr>
          </a:p>
          <a:p>
            <a:pPr algn="ctr"/>
            <a:r>
              <a:rPr lang="fr-FR" sz="1300" dirty="0" smtClean="0">
                <a:latin typeface="Gill Sans MT" pitchFamily="34" charset="0"/>
              </a:rPr>
              <a:t>Suivi et entretien,</a:t>
            </a:r>
          </a:p>
          <a:p>
            <a:pPr algn="ctr"/>
            <a:endParaRPr lang="fr-FR" sz="1300" dirty="0">
              <a:latin typeface="Gill Sans MT" pitchFamily="34" charset="0"/>
            </a:endParaRPr>
          </a:p>
          <a:p>
            <a:pPr algn="ctr"/>
            <a:r>
              <a:rPr lang="fr-FR" sz="1300" dirty="0" smtClean="0">
                <a:latin typeface="Gill Sans MT" pitchFamily="34" charset="0"/>
              </a:rPr>
              <a:t>L’accueil du public, la communication</a:t>
            </a:r>
          </a:p>
          <a:p>
            <a:pPr algn="ctr"/>
            <a:endParaRPr lang="fr-FR" sz="1300" dirty="0">
              <a:latin typeface="Gill Sans MT" pitchFamily="34" charset="0"/>
            </a:endParaRPr>
          </a:p>
          <a:p>
            <a:pPr algn="ctr"/>
            <a:r>
              <a:rPr lang="fr-FR" sz="1300" dirty="0" smtClean="0">
                <a:latin typeface="Gill Sans MT" pitchFamily="34" charset="0"/>
              </a:rPr>
              <a:t>Gestion différenciée et paysagisme biodiversifié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691680" y="93020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Mercredi 6 avril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139952" y="93020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Jeudi 7 avril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588224" y="90872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Vendredi 8 avril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691680" y="357301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Déjeuner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139952" y="357301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Déjeuner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588224" y="357301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Déjeuner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2730" r="24742"/>
          <a:stretch>
            <a:fillRect/>
          </a:stretch>
        </p:blipFill>
        <p:spPr bwMode="auto">
          <a:xfrm>
            <a:off x="0" y="2996952"/>
            <a:ext cx="1259632" cy="178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 l="1932" r="31421"/>
          <a:stretch>
            <a:fillRect/>
          </a:stretch>
        </p:blipFill>
        <p:spPr bwMode="auto">
          <a:xfrm>
            <a:off x="0" y="476672"/>
            <a:ext cx="1259632" cy="252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rme libre 4"/>
          <p:cNvSpPr>
            <a:spLocks/>
          </p:cNvSpPr>
          <p:nvPr/>
        </p:nvSpPr>
        <p:spPr bwMode="auto">
          <a:xfrm>
            <a:off x="0" y="-26988"/>
            <a:ext cx="9144000" cy="647701"/>
          </a:xfrm>
          <a:custGeom>
            <a:avLst/>
            <a:gdLst>
              <a:gd name="T0" fmla="*/ 2147483647 w 2448"/>
              <a:gd name="T1" fmla="*/ 0 h 650"/>
              <a:gd name="T2" fmla="*/ 2147483647 w 2448"/>
              <a:gd name="T3" fmla="*/ 2147483647 h 650"/>
              <a:gd name="T4" fmla="*/ 2147483647 w 2448"/>
              <a:gd name="T5" fmla="*/ 2147483647 h 650"/>
              <a:gd name="T6" fmla="*/ 0 w 2448"/>
              <a:gd name="T7" fmla="*/ 2147483647 h 650"/>
              <a:gd name="T8" fmla="*/ 0 w 2448"/>
              <a:gd name="T9" fmla="*/ 0 h 650"/>
              <a:gd name="T10" fmla="*/ 0 w 2448"/>
              <a:gd name="T11" fmla="*/ 2147483647 h 650"/>
              <a:gd name="T12" fmla="*/ 2147483647 w 2448"/>
              <a:gd name="T13" fmla="*/ 2147483647 h 650"/>
              <a:gd name="T14" fmla="*/ 2147483647 w 2448"/>
              <a:gd name="T15" fmla="*/ 0 h 650"/>
              <a:gd name="T16" fmla="*/ 0 w 2448"/>
              <a:gd name="T17" fmla="*/ 0 h 65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2448"/>
              <a:gd name="T28" fmla="*/ 0 h 650"/>
              <a:gd name="T29" fmla="*/ 2448 w 2448"/>
              <a:gd name="T30" fmla="*/ 650 h 6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8" h="650">
                <a:moveTo>
                  <a:pt x="0" y="0"/>
                </a:moveTo>
                <a:cubicBezTo>
                  <a:pt x="0" y="650"/>
                  <a:pt x="0" y="650"/>
                  <a:pt x="0" y="650"/>
                </a:cubicBezTo>
                <a:cubicBezTo>
                  <a:pt x="914" y="423"/>
                  <a:pt x="1786" y="414"/>
                  <a:pt x="2448" y="466"/>
                </a:cubicBezTo>
                <a:cubicBezTo>
                  <a:pt x="2448" y="0"/>
                  <a:pt x="2448" y="0"/>
                  <a:pt x="244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98A8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r-FR" dirty="0" smtClean="0">
              <a:solidFill>
                <a:srgbClr val="004A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  <a:ea typeface="Arial Unicode MS" pitchFamily="2"/>
              <a:cs typeface="Arial Unicode MS" pitchFamily="2"/>
            </a:endParaRPr>
          </a:p>
          <a:p>
            <a:endParaRPr lang="fr-FR" dirty="0"/>
          </a:p>
        </p:txBody>
      </p:sp>
      <p:pic>
        <p:nvPicPr>
          <p:cNvPr id="1028" name="Picture 4" descr="Z:\Commun nouveau\DERVENN TRAVAUX\Chantiers\Archives réalisés\Belz\4Chemins\IMG_1040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0893" r="892"/>
          <a:stretch>
            <a:fillRect/>
          </a:stretch>
        </p:blipFill>
        <p:spPr bwMode="auto">
          <a:xfrm>
            <a:off x="-36512" y="4725144"/>
            <a:ext cx="1296144" cy="2016224"/>
          </a:xfrm>
          <a:prstGeom prst="rect">
            <a:avLst/>
          </a:prstGeom>
          <a:noFill/>
        </p:spPr>
      </p:pic>
      <p:sp>
        <p:nvSpPr>
          <p:cNvPr id="8" name="Forme libre 5"/>
          <p:cNvSpPr>
            <a:spLocks/>
          </p:cNvSpPr>
          <p:nvPr/>
        </p:nvSpPr>
        <p:spPr bwMode="auto">
          <a:xfrm flipH="1" flipV="1">
            <a:off x="0" y="6424613"/>
            <a:ext cx="9144000" cy="500062"/>
          </a:xfrm>
          <a:custGeom>
            <a:avLst/>
            <a:gdLst>
              <a:gd name="T0" fmla="*/ 2147483647 w 2448"/>
              <a:gd name="T1" fmla="*/ 0 h 650"/>
              <a:gd name="T2" fmla="*/ 2147483647 w 2448"/>
              <a:gd name="T3" fmla="*/ 2147483647 h 650"/>
              <a:gd name="T4" fmla="*/ 2147483647 w 2448"/>
              <a:gd name="T5" fmla="*/ 2147483647 h 650"/>
              <a:gd name="T6" fmla="*/ 0 w 2448"/>
              <a:gd name="T7" fmla="*/ 2147483647 h 650"/>
              <a:gd name="T8" fmla="*/ 0 w 2448"/>
              <a:gd name="T9" fmla="*/ 0 h 650"/>
              <a:gd name="T10" fmla="*/ 0 w 2448"/>
              <a:gd name="T11" fmla="*/ 2147483647 h 650"/>
              <a:gd name="T12" fmla="*/ 2147483647 w 2448"/>
              <a:gd name="T13" fmla="*/ 2147483647 h 650"/>
              <a:gd name="T14" fmla="*/ 2147483647 w 2448"/>
              <a:gd name="T15" fmla="*/ 0 h 650"/>
              <a:gd name="T16" fmla="*/ 0 w 2448"/>
              <a:gd name="T17" fmla="*/ 0 h 65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17694720 60000 65536"/>
              <a:gd name="T26" fmla="*/ 17694720 60000 65536"/>
              <a:gd name="T27" fmla="*/ 0 w 2448"/>
              <a:gd name="T28" fmla="*/ 0 h 650"/>
              <a:gd name="T29" fmla="*/ 2448 w 2448"/>
              <a:gd name="T30" fmla="*/ 650 h 6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8" h="650">
                <a:moveTo>
                  <a:pt x="0" y="0"/>
                </a:moveTo>
                <a:cubicBezTo>
                  <a:pt x="0" y="650"/>
                  <a:pt x="0" y="650"/>
                  <a:pt x="0" y="650"/>
                </a:cubicBezTo>
                <a:cubicBezTo>
                  <a:pt x="914" y="423"/>
                  <a:pt x="1786" y="414"/>
                  <a:pt x="2448" y="466"/>
                </a:cubicBezTo>
                <a:cubicBezTo>
                  <a:pt x="2448" y="0"/>
                  <a:pt x="2448" y="0"/>
                  <a:pt x="244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98A8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35496" y="2996952"/>
            <a:ext cx="1835696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496" y="4725144"/>
            <a:ext cx="1907704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5" cstate="print"/>
          <a:srcRect l="12569" t="6444" r="6181" b="5111"/>
          <a:stretch>
            <a:fillRect/>
          </a:stretch>
        </p:blipFill>
        <p:spPr bwMode="auto">
          <a:xfrm>
            <a:off x="179692" y="476672"/>
            <a:ext cx="8784796" cy="597666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4860032" y="1034058"/>
            <a:ext cx="1609725" cy="666750"/>
          </a:xfrm>
          <a:prstGeom prst="wedgeRectCallout">
            <a:avLst>
              <a:gd name="adj1" fmla="val 104610"/>
              <a:gd name="adj2" fmla="val -292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Site 1</a:t>
            </a:r>
            <a:r>
              <a:rPr lang="fr-FR" sz="1300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: Tourbière en Forêt de Rennes</a:t>
            </a:r>
            <a:endParaRPr lang="fr-FR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7544" y="4077072"/>
            <a:ext cx="1609725" cy="666750"/>
          </a:xfrm>
          <a:prstGeom prst="wedgeRectCallout">
            <a:avLst>
              <a:gd name="adj1" fmla="val 33604"/>
              <a:gd name="adj2" fmla="val 1878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Site 2</a:t>
            </a:r>
            <a:r>
              <a:rPr lang="fr-FR" sz="1300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: Zone humide de Pont-Lagot</a:t>
            </a:r>
            <a:endParaRPr lang="fr-FR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262</Words>
  <Application>Microsoft Office PowerPoint</Application>
  <PresentationFormat>Affichage à l'écran (4:3)</PresentationFormat>
  <Paragraphs>95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Sébastien Dellinger</dc:creator>
  <cp:lastModifiedBy>Sébastien Dellinger</cp:lastModifiedBy>
  <cp:revision>14</cp:revision>
  <dcterms:created xsi:type="dcterms:W3CDTF">2011-03-11T09:10:04Z</dcterms:created>
  <dcterms:modified xsi:type="dcterms:W3CDTF">2011-04-05T14:05:21Z</dcterms:modified>
</cp:coreProperties>
</file>